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793" r:id="rId2"/>
    <p:sldId id="801" r:id="rId3"/>
    <p:sldId id="794" r:id="rId4"/>
    <p:sldId id="800" r:id="rId5"/>
    <p:sldId id="799" r:id="rId6"/>
    <p:sldId id="798" r:id="rId7"/>
    <p:sldId id="797" r:id="rId8"/>
    <p:sldId id="796" r:id="rId9"/>
    <p:sldId id="795" r:id="rId10"/>
    <p:sldId id="802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E0F2"/>
    <a:srgbClr val="005AA5"/>
    <a:srgbClr val="2C4286"/>
    <a:srgbClr val="D0E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2" autoAdjust="0"/>
    <p:restoredTop sz="94660"/>
  </p:normalViewPr>
  <p:slideViewPr>
    <p:cSldViewPr snapToGrid="0">
      <p:cViewPr varScale="1">
        <p:scale>
          <a:sx n="67" d="100"/>
          <a:sy n="67" d="100"/>
        </p:scale>
        <p:origin x="1128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595986-A32F-420F-8163-B4A3D830AE02}" type="datetimeFigureOut">
              <a:rPr lang="ru-RU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EBD1A0C-2187-4BF0-8D2B-0076FB8E9A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28899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371D77-798B-4ABA-812F-F7EF300BCA0B}" type="datetimeFigureOut">
              <a:rPr lang="ru-RU" smtClean="0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95C7-428D-4244-BA12-695DAB9DE54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0853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E111AA-A019-4B8F-A41D-96F86C0676C7}" type="datetimeFigureOut">
              <a:rPr lang="ru-RU" smtClean="0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E3D91-79B0-4613-9406-F825854102E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6731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A55BFE-7BEC-4B0E-939D-0AFADF0BA8C1}" type="datetimeFigureOut">
              <a:rPr lang="ru-RU" smtClean="0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5AE89-D73F-4249-AA7C-2A502CE37F7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5737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12178B-3424-4789-90D4-4C0E79A22883}" type="datetimeFigureOut">
              <a:rPr lang="ru-RU" smtClean="0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15D9-06BE-4970-9BC3-49793027780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5747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ED91DB-4D9B-445C-B63D-BAA7B317C4A4}" type="datetimeFigureOut">
              <a:rPr lang="ru-RU" smtClean="0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947B-4B4B-434F-A80E-38CF1208B07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7845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F7C88B-ED11-4433-B3E2-BF3052FAE4AC}" type="datetimeFigureOut">
              <a:rPr lang="ru-RU" smtClean="0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6BE5-493B-420B-AE94-3DA186400C3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9704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1B3F10-4B52-46B2-A20D-EE0C91BAD73F}" type="datetimeFigureOut">
              <a:rPr lang="ru-RU" smtClean="0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6D46A-0AF6-4605-A363-2744505B659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3854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B62C95-BE3A-4B73-A6AB-DBF8582FCBDE}" type="datetimeFigureOut">
              <a:rPr lang="ru-RU" smtClean="0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2DAD-BBD0-41C4-9F8D-BF48B69717C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0128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C6C155-85E4-44B0-AA48-2202E5891061}" type="datetimeFigureOut">
              <a:rPr lang="ru-RU" smtClean="0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24B2-0C68-4143-AC75-FEB7C1EC9EE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8372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6F02C1-BC6B-4EAD-AE74-768870C59BC3}" type="datetimeFigureOut">
              <a:rPr lang="ru-RU" smtClean="0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340E-D3D7-4545-8E6F-FC3A918B816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7989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BAD9DD-2EE5-4E6A-B2D7-609539F493D9}" type="datetimeFigureOut">
              <a:rPr lang="ru-RU" smtClean="0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C594-3759-49DB-BB5D-E1190FFE052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280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5672CD7-DB15-4F75-BAAB-C85F4E903695}" type="datetimeFigureOut">
              <a:rPr lang="ru-RU" smtClean="0"/>
              <a:pPr>
                <a:defRPr/>
              </a:pPr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5E73A-C09B-4FF5-AEE8-8E117F109AB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565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1" y="0"/>
            <a:ext cx="9144000" cy="50161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09775" y="3700874"/>
            <a:ext cx="7656739" cy="426270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000" dirty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ПРЕЗЕНТАЦИЯ </a:t>
            </a:r>
          </a:p>
          <a:p>
            <a:pPr algn="ctr"/>
            <a:r>
              <a:rPr lang="ru-RU" altLang="ru-RU" sz="2000" dirty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ЭЛЕКТИВНОЙ ДИСЦИПЛИНЫ</a:t>
            </a: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r>
              <a:rPr lang="ru-RU" altLang="ru-RU" sz="2700" b="1" dirty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«КУЛЬТУРА </a:t>
            </a:r>
          </a:p>
          <a:p>
            <a:pPr algn="ctr"/>
            <a:r>
              <a:rPr lang="ru-RU" altLang="ru-RU" sz="2700" b="1" dirty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ПРОФЕССИОНАЛЬНОГО </a:t>
            </a:r>
          </a:p>
          <a:p>
            <a:pPr algn="ctr"/>
            <a:r>
              <a:rPr lang="ru-RU" altLang="ru-RU" sz="2700" b="1" dirty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ДИАЛОГА»</a:t>
            </a:r>
          </a:p>
          <a:p>
            <a:pPr algn="r"/>
            <a:endParaRPr lang="ru-RU" altLang="ru-RU" sz="1500" dirty="0">
              <a:solidFill>
                <a:srgbClr val="005AA5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29864" y="6243501"/>
            <a:ext cx="6216559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000" dirty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Кафедра русского языка и культуры речи</a:t>
            </a:r>
          </a:p>
        </p:txBody>
      </p:sp>
    </p:spTree>
    <p:extLst>
      <p:ext uri="{BB962C8B-B14F-4D97-AF65-F5344CB8AC3E}">
        <p14:creationId xmlns:p14="http://schemas.microsoft.com/office/powerpoint/2010/main" val="2974123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06381" cy="50161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63932" y="4444166"/>
            <a:ext cx="7289074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4000" dirty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884913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28652"/>
            <a:ext cx="7886700" cy="940860"/>
          </a:xfrm>
        </p:spPr>
        <p:txBody>
          <a:bodyPr/>
          <a:lstStyle/>
          <a:p>
            <a:pPr algn="ctr"/>
            <a:r>
              <a:rPr lang="ru-RU" dirty="0"/>
              <a:t>Цель освоения дисциплины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585" y="2295888"/>
            <a:ext cx="8312999" cy="2878440"/>
          </a:xfrm>
          <a:noFill/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овладение ресурсами русского литературного языка, современными техниками убеждающей речи, коммуникативными и этическими нормами речевого поведения, обеспечивающими организацию эффективного профессионального диалога                          в юридической сфере, формирование профессиональной языковой личности юриста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82742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7181066-93C8-4F22-9C44-1FE5E2365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2279" y="5298430"/>
            <a:ext cx="1851306" cy="1232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BBE21E8-2003-454F-A3C0-8AEB0F141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782" y="45500"/>
            <a:ext cx="952381" cy="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97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28652"/>
            <a:ext cx="7886700" cy="940860"/>
          </a:xfrm>
        </p:spPr>
        <p:txBody>
          <a:bodyPr/>
          <a:lstStyle/>
          <a:p>
            <a:pPr algn="ctr"/>
            <a:r>
              <a:rPr lang="ru-RU" dirty="0"/>
              <a:t>Задачи дисциплины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0" y="2069512"/>
            <a:ext cx="7886700" cy="435133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/>
              <a:t>научить квалифицированно составлять профессионально ориентированные тексты с доминирующей функцией логико-эмоционального воздействия; </a:t>
            </a:r>
          </a:p>
          <a:p>
            <a:pPr lvl="0"/>
            <a:r>
              <a:rPr lang="ru-RU" dirty="0"/>
              <a:t>выработать навыки применения ресурсов русского литературного языка для обеспечения эффективного профессионального диалога в рамках правотворческой, правоприменительной и интерпретационной юридической практики;</a:t>
            </a:r>
          </a:p>
          <a:p>
            <a:pPr lvl="0"/>
            <a:r>
              <a:rPr lang="ru-RU" dirty="0"/>
              <a:t>сформировать умение выстраивать оптимальную модель коммуникативного поведения в ситуации диалогического и полилогического общения, связанного с необходимостью толкования актуальных вопросов права;</a:t>
            </a:r>
          </a:p>
          <a:p>
            <a:pPr lvl="0"/>
            <a:r>
              <a:rPr lang="ru-RU" dirty="0"/>
              <a:t>дать представление о языковых, коммуникативных и этических механизмах </a:t>
            </a:r>
            <a:r>
              <a:rPr lang="ru-RU" dirty="0" err="1"/>
              <a:t>дискутивно</a:t>
            </a:r>
            <a:r>
              <a:rPr lang="ru-RU" dirty="0"/>
              <a:t>-полемической речи, способах выстраивания </a:t>
            </a:r>
            <a:r>
              <a:rPr lang="ru-RU" dirty="0" err="1"/>
              <a:t>аргументативных</a:t>
            </a:r>
            <a:r>
              <a:rPr lang="ru-RU" dirty="0"/>
              <a:t> стратегий, определяющих индивидуальный стиль коммуниканта.</a:t>
            </a:r>
          </a:p>
          <a:p>
            <a:pPr marL="0" indent="0" algn="just">
              <a:buNone/>
            </a:pP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B690009-FDA0-4D67-8494-E122D2D5B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79" y="492669"/>
            <a:ext cx="1221117" cy="149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D6B753B-6CBD-440E-9A78-D0351E1182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732" y="45500"/>
            <a:ext cx="952381" cy="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0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28652"/>
            <a:ext cx="7886700" cy="940860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Для кого предназначена дисциплина?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286182"/>
            <a:ext cx="7886700" cy="344316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/>
              <a:t>обучающиеся по направлению подготовки 40.03.01 Юриспруденция:</a:t>
            </a:r>
          </a:p>
          <a:p>
            <a:pPr marL="0" indent="0" algn="just">
              <a:buNone/>
            </a:pPr>
            <a:r>
              <a:rPr lang="ru-RU" dirty="0"/>
              <a:t>– прокурорско-следственный профиль;</a:t>
            </a:r>
          </a:p>
          <a:p>
            <a:pPr marL="0" indent="0" algn="just">
              <a:buNone/>
            </a:pPr>
            <a:r>
              <a:rPr lang="ru-RU" dirty="0"/>
              <a:t>– уголовно-правовой профиль;</a:t>
            </a:r>
          </a:p>
          <a:p>
            <a:pPr marL="0" indent="0" algn="just">
              <a:buNone/>
            </a:pPr>
            <a:r>
              <a:rPr lang="ru-RU" dirty="0"/>
              <a:t>– гражданско-правовой профиль; </a:t>
            </a:r>
          </a:p>
          <a:p>
            <a:pPr marL="0" indent="0" algn="just">
              <a:buNone/>
            </a:pPr>
            <a:r>
              <a:rPr lang="ru-RU" dirty="0"/>
              <a:t>– следственно-судебный профиль;</a:t>
            </a:r>
          </a:p>
          <a:p>
            <a:pPr marL="0" indent="0" algn="just">
              <a:buNone/>
            </a:pPr>
            <a:r>
              <a:rPr lang="ru-RU" dirty="0"/>
              <a:t>– судебно-адвокатский профиль.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5695713-8AE8-4CA9-A824-FD1A070C2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879" y="5367831"/>
            <a:ext cx="2171910" cy="942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1CE86E7-F3E6-42C3-B2A1-DB56D79C29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782" y="45500"/>
            <a:ext cx="952381" cy="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00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28652"/>
            <a:ext cx="7886700" cy="9408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Что изучается в ходе освоения дисциплины?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0" y="2295888"/>
            <a:ext cx="7886700" cy="4351338"/>
          </a:xfrm>
        </p:spPr>
        <p:txBody>
          <a:bodyPr/>
          <a:lstStyle/>
          <a:p>
            <a:r>
              <a:rPr lang="ru-RU" dirty="0"/>
              <a:t>Принципы ведения профессионального диалога</a:t>
            </a:r>
          </a:p>
          <a:p>
            <a:r>
              <a:rPr lang="ru-RU" dirty="0"/>
              <a:t>Техника устного и письменного общения в юридической сфере</a:t>
            </a:r>
          </a:p>
          <a:p>
            <a:r>
              <a:rPr lang="ru-RU" dirty="0"/>
              <a:t>Профессиональная этика юриста</a:t>
            </a:r>
          </a:p>
          <a:p>
            <a:r>
              <a:rPr lang="ru-RU" dirty="0"/>
              <a:t>Невербальные средства взаимодействия</a:t>
            </a:r>
          </a:p>
          <a:p>
            <a:r>
              <a:rPr lang="ru-RU" dirty="0"/>
              <a:t>Риторические стратегии и тактики</a:t>
            </a:r>
          </a:p>
          <a:p>
            <a:r>
              <a:rPr lang="ru-RU" dirty="0"/>
              <a:t>Русский речевой этикет</a:t>
            </a:r>
          </a:p>
          <a:p>
            <a:r>
              <a:rPr lang="ru-RU" dirty="0"/>
              <a:t>Межкультурный диалог</a:t>
            </a:r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80BBC73-EA68-40D9-BF98-715B95C2C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719" y="4942757"/>
            <a:ext cx="1962071" cy="157318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95A8152-E29D-4C85-9647-B2D9CED8B6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832" y="45500"/>
            <a:ext cx="952381" cy="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56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28652"/>
            <a:ext cx="7886700" cy="940860"/>
          </a:xfrm>
        </p:spPr>
        <p:txBody>
          <a:bodyPr/>
          <a:lstStyle/>
          <a:p>
            <a:r>
              <a:rPr lang="ru-RU" dirty="0"/>
              <a:t>Тематический план дисциплины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657" y="2122315"/>
            <a:ext cx="824896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Тема 1. Понятие диалога и история его осмысления в философской, психологической и лингвистической литературе.</a:t>
            </a:r>
          </a:p>
          <a:p>
            <a:pPr marL="0" indent="0">
              <a:buNone/>
            </a:pPr>
            <a:r>
              <a:rPr lang="ru-RU" sz="2000" dirty="0"/>
              <a:t>Тема 2. Структура и функции диалога в современной коммуникации. Особенности юридического диалога.</a:t>
            </a:r>
          </a:p>
          <a:p>
            <a:pPr marL="0" indent="0">
              <a:buNone/>
            </a:pPr>
            <a:r>
              <a:rPr lang="ru-RU" sz="2000" dirty="0"/>
              <a:t>Тема 3. Жанры и формы устного и письменного юридического общения.</a:t>
            </a:r>
          </a:p>
          <a:p>
            <a:pPr marL="0" indent="0">
              <a:buNone/>
            </a:pPr>
            <a:r>
              <a:rPr lang="ru-RU" sz="2000" dirty="0"/>
              <a:t>Тема 4. Лингвопсихологические аспекты построения эффективного профессионального диалога.</a:t>
            </a:r>
          </a:p>
          <a:p>
            <a:pPr marL="0" indent="0">
              <a:buNone/>
            </a:pPr>
            <a:r>
              <a:rPr lang="ru-RU" sz="2000" dirty="0"/>
              <a:t>Тема 5. Межкультурная коммуникация в современном мире. Особенности интернет-общения.</a:t>
            </a:r>
          </a:p>
          <a:p>
            <a:pPr marL="0" indent="0">
              <a:buNone/>
            </a:pPr>
            <a:r>
              <a:rPr lang="ru-RU" sz="2000" dirty="0"/>
              <a:t>Тема 6. Национальное коммуникативное поведение и его роль в профессиональном диалоге.</a:t>
            </a:r>
          </a:p>
          <a:p>
            <a:pPr marL="0" indent="0">
              <a:buNone/>
            </a:pPr>
            <a:r>
              <a:rPr lang="ru-RU" sz="2000" dirty="0"/>
              <a:t>Тема 7. Стили профессионального общения.</a:t>
            </a:r>
          </a:p>
          <a:p>
            <a:pPr marL="0" indent="0" algn="just">
              <a:buNone/>
            </a:pPr>
            <a:endParaRPr lang="ru-RU" sz="26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A447CB4-AD9C-422C-B7AB-3D70149C3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882" y="45500"/>
            <a:ext cx="952381" cy="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428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28652"/>
            <a:ext cx="7886700" cy="940860"/>
          </a:xfrm>
        </p:spPr>
        <p:txBody>
          <a:bodyPr/>
          <a:lstStyle/>
          <a:p>
            <a:pPr algn="ctr"/>
            <a:r>
              <a:rPr lang="ru-RU" dirty="0"/>
              <a:t>Как будут проходить занятия?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0" y="2295888"/>
            <a:ext cx="7886700" cy="4351338"/>
          </a:xfrm>
        </p:spPr>
        <p:txBody>
          <a:bodyPr>
            <a:normAutofit/>
          </a:bodyPr>
          <a:lstStyle/>
          <a:p>
            <a:r>
              <a:rPr lang="ru-RU" dirty="0"/>
              <a:t>Теоретические опросы</a:t>
            </a:r>
          </a:p>
          <a:p>
            <a:r>
              <a:rPr lang="ru-RU" dirty="0"/>
              <a:t> Тренинги эффективного общения</a:t>
            </a:r>
          </a:p>
          <a:p>
            <a:r>
              <a:rPr lang="ru-RU" dirty="0"/>
              <a:t>Коммуникативная диагностика собеседника</a:t>
            </a:r>
          </a:p>
          <a:p>
            <a:r>
              <a:rPr lang="ru-RU" dirty="0"/>
              <a:t>Решение коммуникативных задач</a:t>
            </a:r>
          </a:p>
          <a:p>
            <a:r>
              <a:rPr lang="ru-RU" dirty="0"/>
              <a:t>Моделирование речевых ситуаций</a:t>
            </a:r>
          </a:p>
          <a:p>
            <a:r>
              <a:rPr lang="ru-RU" dirty="0"/>
              <a:t>Круглые столы</a:t>
            </a:r>
          </a:p>
          <a:p>
            <a:r>
              <a:rPr lang="ru-RU" dirty="0"/>
              <a:t>Ролевые игры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465F796-0953-4235-92FC-7424B4A85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647" y="4966557"/>
            <a:ext cx="2267143" cy="1512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751975A-4375-4E7B-8A7E-42133312E7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932" y="45500"/>
            <a:ext cx="952381" cy="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78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28652"/>
            <a:ext cx="7886700" cy="9408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Значение дисциплины для дальнейшего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552579"/>
            <a:ext cx="7886700" cy="2841837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/>
              <a:t>Основные положения дисциплины могут быть использованы в дальнейшем при изучении следующих дисциплин:</a:t>
            </a:r>
          </a:p>
          <a:p>
            <a:pPr algn="just"/>
            <a:r>
              <a:rPr lang="ru-RU" dirty="0"/>
              <a:t>Тактика судебного следствия</a:t>
            </a:r>
          </a:p>
          <a:p>
            <a:pPr algn="just"/>
            <a:r>
              <a:rPr lang="ru-RU" dirty="0"/>
              <a:t>Тактика поддержания государственного обвинения</a:t>
            </a:r>
          </a:p>
          <a:p>
            <a:pPr algn="just"/>
            <a:r>
              <a:rPr lang="ru-RU" dirty="0"/>
              <a:t>Профессиональная этика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BF78FCB-9C18-401E-9FD9-309AEE0AA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705" y="5110696"/>
            <a:ext cx="2625084" cy="1312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3939F28-292F-45BB-A700-1D2B79AF9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932" y="45500"/>
            <a:ext cx="952381" cy="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51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734" y="1143084"/>
            <a:ext cx="7886700" cy="9408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Значение дисциплины для практической работы юриста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0" y="2295888"/>
            <a:ext cx="7886700" cy="4351338"/>
          </a:xfrm>
        </p:spPr>
        <p:txBody>
          <a:bodyPr>
            <a:normAutofit/>
          </a:bodyPr>
          <a:lstStyle/>
          <a:p>
            <a:pPr algn="just"/>
            <a:r>
              <a:rPr lang="ru-RU" sz="2600" dirty="0"/>
              <a:t>Возможность формирования профессиональной языковой личности как базового компонента эффективного карьерного развития.</a:t>
            </a:r>
          </a:p>
          <a:p>
            <a:pPr algn="just"/>
            <a:r>
              <a:rPr lang="ru-RU" sz="2600" dirty="0"/>
              <a:t>Умение использовать ресурсы русского литературного языка для организации профессионального юридического диалога. </a:t>
            </a:r>
          </a:p>
          <a:p>
            <a:pPr algn="just"/>
            <a:r>
              <a:rPr lang="ru-RU" sz="2600" dirty="0"/>
              <a:t>Получение навыков речевой диагностики собеседника.</a:t>
            </a:r>
          </a:p>
          <a:p>
            <a:pPr algn="just"/>
            <a:r>
              <a:rPr lang="ru-RU" sz="2600" dirty="0"/>
              <a:t>Умение выбирать стратегию и тактику межкультурного взаимодействия с клиентом.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00324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1CE056-C789-46FB-8975-01F0050FD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82" y="45500"/>
            <a:ext cx="952381" cy="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602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1457</TotalTime>
  <Words>385</Words>
  <Application>Microsoft Office PowerPoint</Application>
  <PresentationFormat>Экран (4:3)</PresentationFormat>
  <Paragraphs>60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Roboto Medium</vt:lpstr>
      <vt:lpstr>Тема Office</vt:lpstr>
      <vt:lpstr>Презентация PowerPoint</vt:lpstr>
      <vt:lpstr>Цель освоения дисциплины </vt:lpstr>
      <vt:lpstr>Задачи дисциплины</vt:lpstr>
      <vt:lpstr>Для кого предназначена дисциплина?</vt:lpstr>
      <vt:lpstr>Что изучается в ходе освоения дисциплины?</vt:lpstr>
      <vt:lpstr>Тематический план дисциплины</vt:lpstr>
      <vt:lpstr>Как будут проходить занятия?</vt:lpstr>
      <vt:lpstr>Значение дисциплины для дальнейшего обучения</vt:lpstr>
      <vt:lpstr>Значение дисциплины для практической работы юриста</vt:lpstr>
      <vt:lpstr>Презентация PowerPoint</vt:lpstr>
    </vt:vector>
  </TitlesOfParts>
  <Company>ФГБОУ СГЮА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Кузнецов Максим</dc:creator>
  <cp:lastModifiedBy>User_PC</cp:lastModifiedBy>
  <cp:revision>159</cp:revision>
  <dcterms:created xsi:type="dcterms:W3CDTF">2020-12-02T14:35:45Z</dcterms:created>
  <dcterms:modified xsi:type="dcterms:W3CDTF">2022-02-02T19:31:19Z</dcterms:modified>
</cp:coreProperties>
</file>